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0" r:id="rId19"/>
    <p:sldId id="373" r:id="rId20"/>
    <p:sldId id="371" r:id="rId21"/>
    <p:sldId id="372" r:id="rId22"/>
    <p:sldId id="36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2000" autoAdjust="0"/>
  </p:normalViewPr>
  <p:slideViewPr>
    <p:cSldViewPr snapToGrid="0">
      <p:cViewPr varScale="1">
        <p:scale>
          <a:sx n="103" d="100"/>
          <a:sy n="103" d="100"/>
        </p:scale>
        <p:origin x="990" y="12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200">
                  <a:solidFill>
                    <a:schemeClr val="tx1"/>
                  </a:solidFill>
                </a:defRPr>
              </a:pPr>
              <a:r>
                <a:rPr lang="en-US" sz="12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tx1"/>
                    </a:solidFill>
                  </a:defRPr>
                </a:pPr>
                <a:r>
                  <a:rPr lang="en-US" sz="12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2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2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  <cx:legend pos="t" align="ctr" overlay="0">
      <cx:txPr>
        <a:bodyPr vertOverflow="overflow" horzOverflow="overflow" wrap="square" lIns="0" tIns="0" rIns="0" bIns="0"/>
        <a:lstStyle/>
        <a:p>
          <a:pPr algn="ctr" rtl="0">
            <a:defRPr sz="1200" b="1" i="0">
              <a:solidFill>
                <a:schemeClr val="tx1"/>
              </a:solidFill>
              <a:latin typeface="Aptos Narrow" panose="020B0004020202020204" pitchFamily="34" charset="0"/>
              <a:ea typeface="Aptos Narrow" panose="020B0004020202020204" pitchFamily="34" charset="0"/>
              <a:cs typeface="Aptos Narrow" panose="020B0004020202020204" pitchFamily="34" charset="0"/>
            </a:defRPr>
          </a:pPr>
          <a:endParaRPr lang="en-DK" sz="1200" b="1">
            <a:solidFill>
              <a:schemeClr val="tx1"/>
            </a:solidFill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>
                  <a:solidFill>
                    <a:schemeClr val="tx1"/>
                  </a:solidFill>
                </a:defRPr>
              </a:pPr>
              <a:r>
                <a:rPr lang="en-US" sz="12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solidFill>
                      <a:schemeClr val="tx1"/>
                    </a:solidFill>
                  </a:defRPr>
                </a:pPr>
                <a:r>
                  <a:rPr lang="en-US" sz="12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2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2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  <cx:legend pos="t" align="ctr" overlay="0">
      <cx:txPr>
        <a:bodyPr vertOverflow="overflow" horzOverflow="overflow" wrap="square" lIns="0" tIns="0" rIns="0" bIns="0"/>
        <a:lstStyle/>
        <a:p>
          <a:pPr algn="ctr" rtl="0">
            <a:defRPr sz="1200" b="1" i="0">
              <a:solidFill>
                <a:schemeClr val="tx1"/>
              </a:solidFill>
              <a:latin typeface="Aptos Narrow" panose="020B0004020202020204" pitchFamily="34" charset="0"/>
              <a:ea typeface="Aptos Narrow" panose="020B0004020202020204" pitchFamily="34" charset="0"/>
              <a:cs typeface="Aptos Narrow" panose="020B0004020202020204" pitchFamily="34" charset="0"/>
            </a:defRPr>
          </a:pPr>
          <a:endParaRPr lang="en-DK" sz="1200" b="1">
            <a:solidFill>
              <a:schemeClr val="tx1"/>
            </a:solidFill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/>
            <a:t>Pitch</a:t>
          </a:r>
          <a:endParaRPr lang="en-US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/>
            <a:t>QAW Highlights</a:t>
          </a:r>
          <a:endParaRPr lang="en-US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Pitch</a:t>
          </a:r>
          <a:endParaRPr lang="en-US" sz="2000" kern="120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QAW Highlights</a:t>
          </a:r>
          <a:endParaRPr lang="en-US" sz="2000" kern="120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0.png"/><Relationship Id="rId5" Type="http://schemas.microsoft.com/office/2014/relationships/chartEx" Target="../charts/chartEx2.xml"/><Relationship Id="rId4" Type="http://schemas.openxmlformats.org/officeDocument/2006/relationships/image" Target="../media/image480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1577028" y="130102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dirty="0"/>
              <a:t>With</a:t>
            </a:r>
            <a:r>
              <a:rPr lang="en-GB" b="1" i="1" u="sng" dirty="0"/>
              <a:t>out</a:t>
            </a:r>
            <a:r>
              <a:rPr lang="en-GB" b="1" i="1" dirty="0"/>
              <a:t> threshold / Non-trigger order</a:t>
            </a:r>
            <a:endParaRPr lang="en-DK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8015536" y="115223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u="sng" dirty="0"/>
              <a:t>With</a:t>
            </a:r>
            <a:r>
              <a:rPr lang="en-GB" b="1" i="1" dirty="0"/>
              <a:t> threshold /</a:t>
            </a:r>
            <a:br>
              <a:rPr lang="en-GB" b="1" i="1" dirty="0"/>
            </a:br>
            <a:r>
              <a:rPr lang="en-GB" b="1" i="1" dirty="0"/>
              <a:t>trigger order</a:t>
            </a:r>
            <a:endParaRPr lang="en-DK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811509" y="5209200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811509" y="4222454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6C6EE0-4B67-145F-83C8-597EF619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2" y="1208760"/>
            <a:ext cx="6515478" cy="25697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DA9284-2670-B2E1-D385-79ECDA3044AF}"/>
              </a:ext>
            </a:extLst>
          </p:cNvPr>
          <p:cNvCxnSpPr>
            <a:cxnSpLocks/>
          </p:cNvCxnSpPr>
          <p:nvPr/>
        </p:nvCxnSpPr>
        <p:spPr>
          <a:xfrm>
            <a:off x="5459240" y="474789"/>
            <a:ext cx="0" cy="3454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B369746-F235-C1E2-386A-B4F783E69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3068"/>
            <a:ext cx="5057374" cy="2151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F7C2B-1394-9241-5F50-CD1EB0B3B4AD}"/>
              </a:ext>
            </a:extLst>
          </p:cNvPr>
          <p:cNvSpPr txBox="1"/>
          <p:nvPr/>
        </p:nvSpPr>
        <p:spPr>
          <a:xfrm>
            <a:off x="189279" y="55446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4E690-3228-9375-4858-F387181F2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880" y="273270"/>
            <a:ext cx="3209925" cy="413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32ECA6-4F62-7856-B35D-D63349E1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605" y="273270"/>
            <a:ext cx="3209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21883-71C2-D245-057E-2DCAAAB06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71" y="1598429"/>
            <a:ext cx="7763958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5F9C3-B82F-D80A-DBD5-55AB5482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97" y="1158436"/>
            <a:ext cx="7898606" cy="54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B6B60-F070-4F08-C490-34D06AD3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781050"/>
            <a:ext cx="7913338" cy="54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E5D75-6453-8906-FFC7-2C02E22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39" y="2013457"/>
            <a:ext cx="3743325" cy="477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FD76F-B58D-41E6-8206-561DF624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13457"/>
            <a:ext cx="3924300" cy="4762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B2C29-40A1-7F11-7CC5-FAD39F830D10}"/>
              </a:ext>
            </a:extLst>
          </p:cNvPr>
          <p:cNvSpPr txBox="1"/>
          <p:nvPr/>
        </p:nvSpPr>
        <p:spPr>
          <a:xfrm>
            <a:off x="8232548" y="1209675"/>
            <a:ext cx="45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VS </a:t>
            </a: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8D54D-872C-64D4-02C4-DE5A5616E1A4}"/>
              </a:ext>
            </a:extLst>
          </p:cNvPr>
          <p:cNvSpPr txBox="1"/>
          <p:nvPr/>
        </p:nvSpPr>
        <p:spPr>
          <a:xfrm>
            <a:off x="9874773" y="1209675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Load balancer</a:t>
            </a:r>
            <a:endParaRPr lang="en-DK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0572-388C-6FC1-7BD9-74EBB5588B90}"/>
              </a:ext>
            </a:extLst>
          </p:cNvPr>
          <p:cNvSpPr txBox="1"/>
          <p:nvPr/>
        </p:nvSpPr>
        <p:spPr>
          <a:xfrm>
            <a:off x="5746575" y="120967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Actor model</a:t>
            </a:r>
            <a:endParaRPr lang="en-DK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9" y="1233645"/>
            <a:ext cx="41515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the system handle </a:t>
            </a:r>
          </a:p>
          <a:p>
            <a:r>
              <a:rPr lang="en-GB" dirty="0"/>
              <a:t>world-cup-sized events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</a:t>
            </a:r>
          </a:p>
          <a:p>
            <a:r>
              <a:rPr lang="en-GB" dirty="0"/>
              <a:t>enough to get successfully placed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load balancer will perform</a:t>
            </a:r>
          </a:p>
          <a:p>
            <a:pPr lvl="1"/>
            <a:r>
              <a:rPr lang="en-GB" dirty="0"/>
              <a:t>Better than the actor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Safety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The actor model will complete</a:t>
            </a:r>
          </a:p>
          <a:p>
            <a:pPr lvl="1"/>
            <a:r>
              <a:rPr lang="en-GB" i="1" dirty="0"/>
              <a:t>a single transaction with fewer </a:t>
            </a:r>
          </a:p>
          <a:p>
            <a:pPr lvl="1"/>
            <a:r>
              <a:rPr lang="en-GB" i="1" dirty="0"/>
              <a:t>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Measure average retries</a:t>
            </a: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</a:t>
            </a:r>
          </a:p>
          <a:p>
            <a:pPr marL="0" indent="0">
              <a:buNone/>
            </a:pPr>
            <a:r>
              <a:rPr lang="en-GB" dirty="0"/>
              <a:t>	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945253"/>
              </p:ext>
            </p:extLst>
          </p:nvPr>
        </p:nvGraphicFramePr>
        <p:xfrm>
          <a:off x="922337" y="4079523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62930493"/>
                  </p:ext>
                </p:extLst>
              </p:nvPr>
            </p:nvGraphicFramePr>
            <p:xfrm>
              <a:off x="922337" y="910783"/>
              <a:ext cx="4579124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337" y="910783"/>
                <a:ext cx="4579124" cy="27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57032518"/>
                  </p:ext>
                </p:extLst>
              </p:nvPr>
            </p:nvGraphicFramePr>
            <p:xfrm>
              <a:off x="5981351" y="910783"/>
              <a:ext cx="4606497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1351" y="910783"/>
                <a:ext cx="4606497" cy="27432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4463064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4463064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4955823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4963549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4506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combo?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F0E31-8B9F-263D-708B-56247BF1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52412"/>
            <a:ext cx="6924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combo-solution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33BC-E6B9-A648-4488-9E8455520C4E}"/>
              </a:ext>
            </a:extLst>
          </p:cNvPr>
          <p:cNvSpPr txBox="1">
            <a:spLocks/>
          </p:cNvSpPr>
          <p:nvPr/>
        </p:nvSpPr>
        <p:spPr>
          <a:xfrm>
            <a:off x="4114998" y="425815"/>
            <a:ext cx="3704055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Who has the best odds?</a:t>
            </a:r>
            <a:br>
              <a:rPr lang="en-GB" sz="1800" dirty="0"/>
            </a:br>
            <a:r>
              <a:rPr lang="en-GB" sz="1800" b="0" i="1" dirty="0"/>
              <a:t>- and why isn’t it always me?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034988"/>
            <a:ext cx="8203746" cy="51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2569144" y="9127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Core idea - Always shown best bets, from any bookmaker</a:t>
            </a:r>
            <a:endParaRPr lang="en-DK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8" y="3006831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732343" y="1801719"/>
            <a:ext cx="624307" cy="3773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402664" y="301702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Trigger-orders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229339" y="2077916"/>
            <a:ext cx="788431" cy="3384923"/>
          </a:xfrm>
          <a:prstGeom prst="bentConnector3">
            <a:avLst>
              <a:gd name="adj1" fmla="val 40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114404" y="30629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Be your own broker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Quickly register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Centralized “banking”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69359" y="6283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DK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06" y="608078"/>
            <a:ext cx="5315691" cy="259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811" y="-775224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963412"/>
            <a:ext cx="3740126" cy="3092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behaviour </a:t>
            </a:r>
            <a:br>
              <a:rPr lang="en-GB" b="1" dirty="0"/>
            </a:br>
            <a:r>
              <a:rPr lang="en-GB" b="1" dirty="0"/>
              <a:t> for every bookmaker</a:t>
            </a: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 overview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Modifiability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Votes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</a:t>
            </a:r>
            <a:endParaRPr lang="en-DK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10009287" y="537602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420F-537F-F510-91BD-52439654F3FB}"/>
              </a:ext>
            </a:extLst>
          </p:cNvPr>
          <p:cNvSpPr txBox="1"/>
          <p:nvPr/>
        </p:nvSpPr>
        <p:spPr>
          <a:xfrm>
            <a:off x="190469" y="5286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591172" y="940312"/>
            <a:ext cx="393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2153384" y="939510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Addition and removal of bookmakers </a:t>
            </a:r>
            <a:r>
              <a:rPr lang="en-US" sz="1600" b="1" u="sng" baseline="30000" dirty="0">
                <a:effectLst/>
              </a:rPr>
              <a:t>[1]</a:t>
            </a:r>
            <a:endParaRPr lang="en-US" baseline="30000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3380622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3027076" y="5325177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75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- 12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10FF-6164-0C46-09C6-E4C6FCE7654A}"/>
              </a:ext>
            </a:extLst>
          </p:cNvPr>
          <p:cNvSpPr txBox="1"/>
          <p:nvPr/>
        </p:nvSpPr>
        <p:spPr>
          <a:xfrm>
            <a:off x="189279" y="93951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1509</TotalTime>
  <Words>679</Words>
  <Application>Microsoft Office PowerPoint</Application>
  <PresentationFormat>Widescreen</PresentationFormat>
  <Paragraphs>185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Aharoni</vt:lpstr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PowerPoint Presentation</vt:lpstr>
      <vt:lpstr>Pitch summary</vt:lpstr>
      <vt:lpstr>QAW Highlights overview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Test setup</vt:lpstr>
      <vt:lpstr>Threats to validity</vt:lpstr>
      <vt:lpstr>Results</vt:lpstr>
      <vt:lpstr>Conclusion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107</cp:revision>
  <dcterms:created xsi:type="dcterms:W3CDTF">2025-03-17T20:09:59Z</dcterms:created>
  <dcterms:modified xsi:type="dcterms:W3CDTF">2025-05-07T13:14:31Z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